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9" r:id="rId3"/>
    <p:sldId id="297" r:id="rId4"/>
    <p:sldId id="298" r:id="rId5"/>
    <p:sldId id="306" r:id="rId6"/>
    <p:sldId id="261" r:id="rId7"/>
    <p:sldId id="295" r:id="rId8"/>
    <p:sldId id="290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81"/>
    <a:srgbClr val="DEF38B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92A5-EB3B-44AC-A0A8-ECFBDC5ACD1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650D-DBAF-47F0-98FB-D7FA0431CC6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20F0-5133-4D36-B8CE-9DE5403DDA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55C2-6905-4506-844D-842FCE4C14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hyperlink" Target="https://vk.com/lufr_bc" TargetMode="External"/><Relationship Id="rId1" Type="http://schemas.openxmlformats.org/officeDocument/2006/relationships/hyperlink" Target="https://lomonosov-fond.813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508" y="580761"/>
            <a:ext cx="11092402" cy="2966851"/>
          </a:xfrm>
        </p:spPr>
        <p:txBody>
          <a:bodyPr>
            <a:normAutofit fontScale="90000"/>
          </a:bodyPr>
          <a:lstStyle/>
          <a:p>
            <a:pPr algn="l"/>
            <a:r>
              <a:rPr lang="ru-RU" sz="5000" b="1" dirty="0" smtClean="0">
                <a:solidFill>
                  <a:srgbClr val="006666"/>
                </a:solidFill>
              </a:rPr>
              <a:t>Ломоносовский </a:t>
            </a:r>
            <a:r>
              <a:rPr lang="ru-RU" sz="5000" b="1" dirty="0">
                <a:solidFill>
                  <a:srgbClr val="006666"/>
                </a:solidFill>
              </a:rPr>
              <a:t>фонд устойчивого развития </a:t>
            </a:r>
            <a:br>
              <a:rPr lang="ru-RU" sz="5000" b="1" dirty="0">
                <a:solidFill>
                  <a:srgbClr val="006666"/>
                </a:solidFill>
              </a:rPr>
            </a:br>
            <a:r>
              <a:rPr lang="ru-RU" sz="5000" b="1" dirty="0">
                <a:solidFill>
                  <a:srgbClr val="006666"/>
                </a:solidFill>
              </a:rPr>
              <a:t>«Бизнес-центр»</a:t>
            </a:r>
            <a:br>
              <a:rPr lang="ru-RU" sz="5000" b="1" dirty="0">
                <a:solidFill>
                  <a:srgbClr val="006666"/>
                </a:solidFill>
              </a:rPr>
            </a:br>
            <a:br>
              <a:rPr lang="ru-RU" sz="5000" b="1" dirty="0">
                <a:solidFill>
                  <a:srgbClr val="006666"/>
                </a:solidFill>
              </a:rPr>
            </a:br>
            <a:r>
              <a:rPr lang="ru-RU" sz="5000" dirty="0">
                <a:solidFill>
                  <a:srgbClr val="006666"/>
                </a:solidFill>
              </a:rPr>
              <a:t>Фонд поддержки предпринимательства</a:t>
            </a:r>
            <a:endParaRPr lang="ru-RU" sz="5000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882" y="4575958"/>
            <a:ext cx="6477990" cy="813461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rgbClr val="006666"/>
                </a:solidFill>
              </a:rPr>
              <a:t>ЛФУР «Бизнес-центр» 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3732245"/>
            <a:ext cx="3125755" cy="3125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/>
          <p:nvPr/>
        </p:nvSpPr>
        <p:spPr>
          <a:xfrm>
            <a:off x="220825" y="2861750"/>
            <a:ext cx="8873412" cy="2333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noProof="0" dirty="0">
                <a:solidFill>
                  <a:srgbClr val="FECA81"/>
                </a:solidFill>
                <a:sym typeface="+mn-ea"/>
              </a:rPr>
              <a:t>Оказание информационной поддержки субъектам МСП и организациям поддержки осуществляется органами государственной власти и  ОМСУ (касается МО всех уровней)</a:t>
            </a:r>
            <a:endParaRPr kumimoji="0" lang="ru-RU" sz="3600" kern="1200" cap="none" spc="0" normalizeH="0" baseline="0" noProof="0" dirty="0">
              <a:solidFill>
                <a:srgbClr val="FECA81"/>
              </a:solidFill>
              <a:latin typeface="+mn-lt"/>
              <a:ea typeface="+mn-ea"/>
              <a:cs typeface="+mn-cs"/>
            </a:endParaRPr>
          </a:p>
          <a:p>
            <a:endParaRPr lang="ru-RU" sz="3600" b="1" dirty="0">
              <a:solidFill>
                <a:srgbClr val="006666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006666"/>
                </a:solidFill>
              </a:rPr>
              <a:t>1. Сбор и передача информации  -для размещения на сайте МО		</a:t>
            </a:r>
            <a:endParaRPr lang="ru-RU" sz="3600" b="1" dirty="0">
              <a:solidFill>
                <a:srgbClr val="0066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4237" y="2853124"/>
            <a:ext cx="3097763" cy="3097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826" y="449473"/>
            <a:ext cx="11647714" cy="232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ЧТО ГОВОРИТ ЗАКОН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ru-RU" altLang="ru-RU" sz="2400" b="1" dirty="0">
              <a:solidFill>
                <a:srgbClr val="C00000"/>
              </a:solidFill>
              <a:latin typeface="PP Pangram Sans Narrow" pitchFamily="48" charset="0"/>
            </a:endParaRPr>
          </a:p>
          <a:p>
            <a:pPr algn="ctr"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altLang="ru-RU" sz="2400" b="1" dirty="0">
                <a:solidFill>
                  <a:srgbClr val="C00000"/>
                </a:solidFill>
                <a:latin typeface="PP Pangram Sans Narrow" pitchFamily="48" charset="0"/>
                <a:sym typeface="+mn-ea"/>
              </a:rPr>
              <a:t>209-ФЗ ОТ 24 ИЮЛЯ 2007</a:t>
            </a:r>
            <a:endParaRPr lang="ru-RU" altLang="ru-RU" sz="2400" b="1" dirty="0">
              <a:solidFill>
                <a:srgbClr val="C00000"/>
              </a:solidFill>
              <a:latin typeface="PP Pangram Sans Narrow" pitchFamily="48" charset="0"/>
            </a:endParaRPr>
          </a:p>
          <a:p>
            <a:pPr algn="ctr"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altLang="ru-RU" sz="2400" b="1" dirty="0">
                <a:solidFill>
                  <a:srgbClr val="C00000"/>
                </a:solidFill>
                <a:latin typeface="PP Pangram Sans Narrow" pitchFamily="48" charset="0"/>
                <a:sym typeface="+mn-ea"/>
              </a:rPr>
              <a:t>«О РАЗВИТИИ МАЛОГО И СРЕДНЕГО ПРЕДПРИНИМАТЕЛЬСТВА         В РОССИЙСКОЙ ФЕДЕРАЦИИ» </a:t>
            </a:r>
            <a:endParaRPr lang="ru-RU" altLang="ru-RU" sz="2400" b="1" dirty="0">
              <a:solidFill>
                <a:srgbClr val="C00000"/>
              </a:solidFill>
              <a:latin typeface="PP Pangram Sans Narrow" pitchFamily="48" charset="0"/>
            </a:endParaRPr>
          </a:p>
          <a:p>
            <a:pPr algn="ctr"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altLang="ru-RU" sz="2400" b="1" dirty="0">
                <a:solidFill>
                  <a:srgbClr val="0070C0"/>
                </a:solidFill>
                <a:latin typeface="PP Pangram Sans Narrow" pitchFamily="48" charset="0"/>
                <a:sym typeface="+mn-ea"/>
              </a:rPr>
              <a:t>Ст. 19 Информационная поддержка субъектов МСП</a:t>
            </a:r>
            <a:endParaRPr lang="ru-RU" sz="24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95170"/>
            <a:ext cx="10515600" cy="102108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-167005" y="520065"/>
            <a:ext cx="10515600" cy="790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1" hangingPunct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ru-RU" altLang="ru-RU" b="1" dirty="0">
              <a:solidFill>
                <a:srgbClr val="E60000"/>
              </a:solidFill>
              <a:latin typeface="Arial" panose="020B0604020202020204" pitchFamily="34" charset="0"/>
              <a:sym typeface="+mn-ea"/>
            </a:endParaRPr>
          </a:p>
          <a:p>
            <a:pPr algn="ctr" defTabSz="914400" eaLnBrk="1" hangingPunct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ru-RU" altLang="ru-RU" b="1" dirty="0">
              <a:solidFill>
                <a:srgbClr val="E60000"/>
              </a:solidFill>
              <a:latin typeface="Arial" panose="020B0604020202020204" pitchFamily="34" charset="0"/>
              <a:sym typeface="+mn-ea"/>
            </a:endParaRPr>
          </a:p>
          <a:p>
            <a:pPr algn="ctr" defTabSz="914400" eaLnBrk="1" hangingPunct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altLang="ru-RU" sz="1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1. КАКАЯ ИНФОРМАЦИЯ </a:t>
            </a:r>
            <a:endParaRPr lang="ru-RU" altLang="ru-RU" sz="1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defTabSz="914400" eaLnBrk="1" hangingPunct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altLang="ru-RU" sz="1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ДОЛЖНА БЫТЬ НА САЙТЕ МО</a:t>
            </a:r>
            <a:endParaRPr lang="ru-RU" altLang="ru-RU" sz="11200" b="1" dirty="0">
              <a:solidFill>
                <a:srgbClr val="003EBA"/>
              </a:solidFill>
              <a:latin typeface="Arial" panose="020B0604020202020204" pitchFamily="34" charset="0"/>
            </a:endParaRPr>
          </a:p>
          <a:p>
            <a:pPr algn="ctr" defTabSz="914400" eaLnBrk="1" hangingPunct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ru-RU" altLang="ru-RU" b="1" dirty="0">
              <a:solidFill>
                <a:srgbClr val="003EBA"/>
              </a:solidFill>
              <a:latin typeface="Arial" panose="020B0604020202020204" pitchFamily="34" charset="0"/>
            </a:endParaRPr>
          </a:p>
          <a:p>
            <a:pPr algn="ctr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5" name="Текст 2"/>
          <p:cNvSpPr txBox="1"/>
          <p:nvPr/>
        </p:nvSpPr>
        <p:spPr>
          <a:xfrm>
            <a:off x="399661" y="1642188"/>
            <a:ext cx="6047792" cy="362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ru-RU" sz="3600" b="1" dirty="0">
              <a:solidFill>
                <a:srgbClr val="006666"/>
              </a:solidFill>
            </a:endParaRPr>
          </a:p>
        </p:txBody>
      </p:sp>
      <p:sp>
        <p:nvSpPr>
          <p:cNvPr id="8" name="Текст 2"/>
          <p:cNvSpPr txBox="1"/>
          <p:nvPr/>
        </p:nvSpPr>
        <p:spPr>
          <a:xfrm>
            <a:off x="505460" y="1310005"/>
            <a:ext cx="10107930" cy="4247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О </a:t>
            </a:r>
            <a:r>
              <a:rPr lang="ru-RU" sz="2800" noProof="0" dirty="0">
                <a:solidFill>
                  <a:srgbClr val="E60000"/>
                </a:solidFill>
                <a:ea typeface="Microsoft YaHei" panose="020B0503020204020204" charset="-122"/>
                <a:sym typeface="+mn-ea"/>
              </a:rPr>
              <a:t>реализации</a:t>
            </a: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 муниципальной программы развития                  и  поддержки предпринимательства (программа + отчет о реализации). </a:t>
            </a:r>
            <a:r>
              <a:rPr lang="ru-RU" sz="2800" noProof="0" dirty="0">
                <a:solidFill>
                  <a:srgbClr val="003EBA"/>
                </a:solidFill>
                <a:ea typeface="Microsoft YaHei" panose="020B0503020204020204" charset="-122"/>
                <a:sym typeface="+mn-ea"/>
              </a:rPr>
              <a:t>Не забыть о самозанятых! </a:t>
            </a:r>
            <a:endParaRPr lang="ru-RU" sz="2800" dirty="0">
              <a:solidFill>
                <a:srgbClr val="006666"/>
              </a:solidFill>
            </a:endParaRPr>
          </a:p>
          <a:p>
            <a:pPr marL="342900" marR="0" indent="-342900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О </a:t>
            </a:r>
            <a:r>
              <a:rPr lang="ru-RU" sz="2800" noProof="0" dirty="0">
                <a:solidFill>
                  <a:srgbClr val="E60000"/>
                </a:solidFill>
                <a:ea typeface="Microsoft YaHei" panose="020B0503020204020204" charset="-122"/>
                <a:sym typeface="+mn-ea"/>
              </a:rPr>
              <a:t>количестве субъектов МСП</a:t>
            </a: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, классификации по видам деятельности</a:t>
            </a:r>
            <a:endParaRPr kumimoji="0" lang="ru-RU" sz="28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panose="020B0503020204020204" charset="-122"/>
              <a:cs typeface="+mn-cs"/>
            </a:endParaRPr>
          </a:p>
          <a:p>
            <a:pPr marL="342900" marR="0" indent="-342900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ru-RU" sz="28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panose="020B0503020204020204" charset="-122"/>
              <a:cs typeface="+mn-cs"/>
            </a:endParaRPr>
          </a:p>
          <a:p>
            <a:pPr marL="342900" marR="0" indent="-342900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О </a:t>
            </a:r>
            <a:r>
              <a:rPr lang="ru-RU" sz="2800" noProof="0" dirty="0">
                <a:solidFill>
                  <a:srgbClr val="E60000"/>
                </a:solidFill>
                <a:ea typeface="Microsoft YaHei" panose="020B0503020204020204" charset="-122"/>
                <a:sym typeface="+mn-ea"/>
              </a:rPr>
              <a:t>числе занятых в сфере МСП </a:t>
            </a: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в соответствии </a:t>
            </a:r>
            <a:endParaRPr kumimoji="0" lang="ru-RU" sz="28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panose="020B0503020204020204" charset="-122"/>
              <a:cs typeface="+mn-cs"/>
            </a:endParaRPr>
          </a:p>
          <a:p>
            <a:pPr marR="0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/>
            </a:pP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с  классификацией по видам деятельности</a:t>
            </a:r>
            <a:endParaRPr lang="ru-RU" sz="2800" noProof="0" dirty="0">
              <a:solidFill>
                <a:schemeClr val="tx1">
                  <a:lumMod val="65000"/>
                  <a:lumOff val="35000"/>
                </a:schemeClr>
              </a:solidFill>
              <a:ea typeface="Microsoft YaHei" panose="020B0503020204020204" charset="-122"/>
              <a:sym typeface="+mn-ea"/>
            </a:endParaRPr>
          </a:p>
          <a:p>
            <a:pPr marL="342900" marR="0" indent="-342900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800" noProof="0" dirty="0">
                <a:solidFill>
                  <a:srgbClr val="FF0000"/>
                </a:solidFill>
                <a:ea typeface="Microsoft YaHei" panose="020B0503020204020204" charset="-122"/>
                <a:sym typeface="+mn-ea"/>
              </a:rPr>
              <a:t>Об обьявленных конкурсах</a:t>
            </a:r>
            <a:r>
              <a:rPr lang="ru-RU" sz="2800" noProof="0" dirty="0">
                <a:solidFill>
                  <a:schemeClr val="tx1">
                    <a:lumMod val="65000"/>
                    <a:lumOff val="35000"/>
                  </a:schemeClr>
                </a:solidFill>
                <a:ea typeface="Microsoft YaHei" panose="020B0503020204020204" charset="-122"/>
                <a:sym typeface="+mn-ea"/>
              </a:rPr>
              <a:t> на оказание финансовой поддержки субьектам МСП ( субсидии, гранты, старт заявок)</a:t>
            </a:r>
            <a:endParaRPr kumimoji="0" lang="ru-RU" sz="28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panose="020B0503020204020204" charset="-122"/>
              <a:cs typeface="+mn-cs"/>
            </a:endParaRPr>
          </a:p>
          <a:p>
            <a:pPr marL="342900" marR="0" indent="-342900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ru-RU" sz="28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panose="020B0503020204020204" charset="-122"/>
              <a:cs typeface="+mn-cs"/>
            </a:endParaRPr>
          </a:p>
          <a:p>
            <a:endParaRPr lang="ru-RU" sz="28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664970" y="222885"/>
            <a:ext cx="9573260" cy="947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КАКИЕ ОШИБКИ? КАК ИСПРАВИТЬ?</a:t>
            </a:r>
            <a:endParaRPr lang="ru-RU" altLang="ru-RU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aphicFrame>
        <p:nvGraphicFramePr>
          <p:cNvPr id="9" name="Таблица 3"/>
          <p:cNvGraphicFramePr/>
          <p:nvPr>
            <p:custDataLst>
              <p:tags r:id="rId1"/>
            </p:custDataLst>
          </p:nvPr>
        </p:nvGraphicFramePr>
        <p:xfrm>
          <a:off x="385445" y="1680210"/>
          <a:ext cx="5130165" cy="3556635"/>
        </p:xfrm>
        <a:graphic>
          <a:graphicData uri="http://schemas.openxmlformats.org/drawingml/2006/table">
            <a:tbl>
              <a:tblPr/>
              <a:tblGrid>
                <a:gridCol w="5130165"/>
              </a:tblGrid>
              <a:tr h="1026160"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«Малый бизнес» не найти! </a:t>
                      </a:r>
                      <a:endParaRPr lang="ru-RU" sz="2000" b="0" strike="noStrike" spc="-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55" marR="137155" marT="45726" marB="45726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833755"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/>
                        </a:rPr>
                        <a:t>Информации просто нет!</a:t>
                      </a:r>
                      <a:endParaRPr lang="ru-RU" sz="2000" b="0" strike="noStrike" spc="-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/>
                      </a:endParaRPr>
                    </a:p>
                  </a:txBody>
                  <a:tcPr marL="137155" marR="137155" marT="45726" marB="45726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976630">
                <a:tc>
                  <a:txBody>
                    <a:bodyPr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/>
                        </a:rPr>
                        <a:t>Устаревшая информация</a:t>
                      </a:r>
                      <a:endParaRPr lang="ru-RU" sz="2000" b="0" strike="noStrike" spc="-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ru-RU" sz="2000" b="0" strike="noStrike" spc="-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/>
                      </a:endParaRPr>
                    </a:p>
                  </a:txBody>
                  <a:tcPr marL="137155" marR="137155" marT="45726" marB="45726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720090">
                <a:tc>
                  <a:txBody>
                    <a:bodyPr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Ссылки на сторонние ресурсы </a:t>
                      </a:r>
                      <a:endParaRPr lang="ru-RU" sz="2000" b="0" strike="noStrike" spc="-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ru-RU" sz="2000" b="0" strike="noStrike" spc="-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55" marR="137155" marT="45726" marB="45726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1269" name="Группа 6"/>
          <p:cNvGrpSpPr/>
          <p:nvPr/>
        </p:nvGrpSpPr>
        <p:grpSpPr>
          <a:xfrm rot="5400000">
            <a:off x="5834063" y="1051243"/>
            <a:ext cx="719137" cy="539750"/>
            <a:chOff x="5974920" y="2464200"/>
            <a:chExt cx="209160" cy="150480"/>
          </a:xfrm>
        </p:grpSpPr>
        <p:sp>
          <p:nvSpPr>
            <p:cNvPr id="15" name="object 69"/>
            <p:cNvSpPr/>
            <p:nvPr/>
          </p:nvSpPr>
          <p:spPr>
            <a:xfrm>
              <a:off x="6106049" y="2464200"/>
              <a:ext cx="78031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6" name="object 70"/>
            <p:cNvSpPr/>
            <p:nvPr/>
          </p:nvSpPr>
          <p:spPr>
            <a:xfrm>
              <a:off x="5974920" y="2540325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292" name="Группа 6"/>
          <p:cNvGrpSpPr/>
          <p:nvPr/>
        </p:nvGrpSpPr>
        <p:grpSpPr>
          <a:xfrm>
            <a:off x="5830888" y="1988503"/>
            <a:ext cx="719137" cy="541337"/>
            <a:chOff x="5974920" y="2464200"/>
            <a:chExt cx="209160" cy="150480"/>
          </a:xfrm>
        </p:grpSpPr>
        <p:sp>
          <p:nvSpPr>
            <p:cNvPr id="36" name="object 69"/>
            <p:cNvSpPr/>
            <p:nvPr/>
          </p:nvSpPr>
          <p:spPr>
            <a:xfrm>
              <a:off x="6106049" y="2464200"/>
              <a:ext cx="78031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7" name="object 70"/>
            <p:cNvSpPr/>
            <p:nvPr/>
          </p:nvSpPr>
          <p:spPr>
            <a:xfrm>
              <a:off x="5974920" y="2540102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5923598" y="2890838"/>
            <a:ext cx="719137" cy="541337"/>
            <a:chOff x="5974920" y="2464200"/>
            <a:chExt cx="209160" cy="150480"/>
          </a:xfrm>
        </p:grpSpPr>
        <p:sp>
          <p:nvSpPr>
            <p:cNvPr id="5" name="object 69"/>
            <p:cNvSpPr/>
            <p:nvPr/>
          </p:nvSpPr>
          <p:spPr>
            <a:xfrm>
              <a:off x="6106049" y="2464200"/>
              <a:ext cx="78031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" name="object 70"/>
            <p:cNvSpPr/>
            <p:nvPr/>
          </p:nvSpPr>
          <p:spPr>
            <a:xfrm>
              <a:off x="5974920" y="2540102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23598" y="3687763"/>
            <a:ext cx="719137" cy="541337"/>
            <a:chOff x="5974920" y="2464200"/>
            <a:chExt cx="209160" cy="150480"/>
          </a:xfrm>
        </p:grpSpPr>
        <p:sp>
          <p:nvSpPr>
            <p:cNvPr id="8" name="object 69"/>
            <p:cNvSpPr/>
            <p:nvPr/>
          </p:nvSpPr>
          <p:spPr>
            <a:xfrm>
              <a:off x="6106049" y="2464200"/>
              <a:ext cx="78031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" name="object 70"/>
            <p:cNvSpPr/>
            <p:nvPr/>
          </p:nvSpPr>
          <p:spPr>
            <a:xfrm>
              <a:off x="5974920" y="2540102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" name="Группа 6"/>
          <p:cNvGrpSpPr/>
          <p:nvPr/>
        </p:nvGrpSpPr>
        <p:grpSpPr>
          <a:xfrm>
            <a:off x="5923598" y="4579938"/>
            <a:ext cx="719137" cy="541337"/>
            <a:chOff x="5974920" y="2464200"/>
            <a:chExt cx="209160" cy="150480"/>
          </a:xfrm>
        </p:grpSpPr>
        <p:sp>
          <p:nvSpPr>
            <p:cNvPr id="12" name="object 69"/>
            <p:cNvSpPr/>
            <p:nvPr/>
          </p:nvSpPr>
          <p:spPr>
            <a:xfrm>
              <a:off x="6106049" y="2464200"/>
              <a:ext cx="78031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3" name="object 70"/>
            <p:cNvSpPr/>
            <p:nvPr/>
          </p:nvSpPr>
          <p:spPr>
            <a:xfrm>
              <a:off x="5974920" y="2540102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14490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kumimoji="0" lang="ru-R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aphicFrame>
        <p:nvGraphicFramePr>
          <p:cNvPr id="28" name="Таблица 3"/>
          <p:cNvGraphicFramePr/>
          <p:nvPr>
            <p:custDataLst>
              <p:tags r:id="rId2"/>
            </p:custDataLst>
          </p:nvPr>
        </p:nvGraphicFramePr>
        <p:xfrm>
          <a:off x="6939280" y="1412240"/>
          <a:ext cx="4832985" cy="4100830"/>
        </p:xfrm>
        <a:graphic>
          <a:graphicData uri="http://schemas.openxmlformats.org/drawingml/2006/table">
            <a:tbl>
              <a:tblPr/>
              <a:tblGrid>
                <a:gridCol w="4832985"/>
              </a:tblGrid>
              <a:tr h="1005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Максимально упростить путь до раздела! Лучший вариант – в главном меню или баннер на главной странице сайта</a:t>
                      </a:r>
                      <a:endParaRPr lang="ru-RU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6" marR="137166" marT="45735" marB="45735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822325"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Сделать так, чтобы она была!</a:t>
                      </a:r>
                      <a:endParaRPr lang="ru-RU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6" marR="137166" marT="45735" marB="45735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962025"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Обновить! </a:t>
                      </a:r>
                      <a:br>
                        <a:rPr lang="ru-RU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Убрать информацию 2018 и 2021 года, если она присутствует!</a:t>
                      </a:r>
                      <a:endParaRPr lang="ru-RU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6" marR="137166" marT="45735" marB="45735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1310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Человек уйдет и ничего не увидит. А к вам на сайт не вернется! Лучше ссылки на разделы своего сайта, еще лучше – информация + ссылка (подробнее)</a:t>
                      </a:r>
                      <a:endParaRPr lang="ru-RU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6" marR="137166" marT="45735" marB="45735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75093" y="455466"/>
            <a:ext cx="11805731" cy="1321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6666"/>
                </a:solidFill>
              </a:rPr>
              <a:t>Информационная поддержка</a:t>
            </a:r>
            <a:endParaRPr lang="ru-RU" b="1" dirty="0">
              <a:solidFill>
                <a:srgbClr val="006666"/>
              </a:solidFill>
            </a:endParaRPr>
          </a:p>
          <a:p>
            <a:endParaRPr lang="ru-RU" sz="4000" b="1" dirty="0">
              <a:solidFill>
                <a:srgbClr val="006666"/>
              </a:solidFill>
            </a:endParaRPr>
          </a:p>
        </p:txBody>
      </p:sp>
      <p:sp>
        <p:nvSpPr>
          <p:cNvPr id="5" name="Текст 2"/>
          <p:cNvSpPr txBox="1"/>
          <p:nvPr/>
        </p:nvSpPr>
        <p:spPr>
          <a:xfrm>
            <a:off x="426703" y="1718445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66"/>
                </a:solidFill>
              </a:rPr>
              <a:t>Сайт </a:t>
            </a:r>
            <a:r>
              <a:rPr lang="en-US" sz="2300" dirty="0">
                <a:solidFill>
                  <a:srgbClr val="006666"/>
                </a:solidFill>
                <a:hlinkClick r:id="rId1"/>
              </a:rPr>
              <a:t>https://lomonosov-fond.813.ru/</a:t>
            </a:r>
            <a:r>
              <a:rPr lang="ru-RU" sz="2300" dirty="0">
                <a:solidFill>
                  <a:srgbClr val="006666"/>
                </a:solidFill>
              </a:rPr>
              <a:t> </a:t>
            </a:r>
            <a:endParaRPr lang="ru-RU" sz="2300" dirty="0">
              <a:solidFill>
                <a:srgbClr val="006666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66"/>
                </a:solidFill>
              </a:rPr>
              <a:t>Группа вКонтакте </a:t>
            </a:r>
            <a:r>
              <a:rPr lang="en-US" sz="2300" dirty="0">
                <a:solidFill>
                  <a:srgbClr val="006666"/>
                </a:solidFill>
                <a:hlinkClick r:id="rId2"/>
              </a:rPr>
              <a:t>https://vk.com/lufr_bc</a:t>
            </a:r>
            <a:endParaRPr lang="ru-RU" sz="2300" dirty="0">
              <a:solidFill>
                <a:srgbClr val="006666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06666"/>
                </a:solidFill>
              </a:rPr>
              <a:t>Электронные рассылки </a:t>
            </a:r>
            <a:endParaRPr lang="ru-RU" sz="2300" dirty="0">
              <a:solidFill>
                <a:srgbClr val="00666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b="11745"/>
          <a:stretch>
            <a:fillRect/>
          </a:stretch>
        </p:blipFill>
        <p:spPr bwMode="auto">
          <a:xfrm>
            <a:off x="7215673" y="1288142"/>
            <a:ext cx="4755502" cy="2360795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3773" y="3429000"/>
            <a:ext cx="4503575" cy="25332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14" y="3429000"/>
            <a:ext cx="2533261" cy="2533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5055"/>
            <a:ext cx="10515600" cy="1021278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399661" y="587479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6666"/>
                </a:solidFill>
              </a:rPr>
              <a:t>Образовательная поддержка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5" name="Текст 2"/>
          <p:cNvSpPr txBox="1"/>
          <p:nvPr/>
        </p:nvSpPr>
        <p:spPr>
          <a:xfrm>
            <a:off x="399661" y="1961624"/>
            <a:ext cx="6047792" cy="362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</a:rPr>
              <a:t>«Азбука предпринимателя» </a:t>
            </a:r>
            <a:endParaRPr lang="ru-RU" sz="2800" dirty="0">
              <a:solidFill>
                <a:srgbClr val="006666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</a:rPr>
              <a:t>Проведение семинаров и бизнес-встреч</a:t>
            </a:r>
            <a:endParaRPr lang="ru-RU" sz="2800" dirty="0">
              <a:solidFill>
                <a:srgbClr val="006666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</a:rPr>
              <a:t>Участие предпринимателей в областных образовательных мероприятиях</a:t>
            </a:r>
            <a:endParaRPr lang="ru-RU" sz="2800" dirty="0">
              <a:solidFill>
                <a:srgbClr val="006666"/>
              </a:solidFill>
            </a:endParaRPr>
          </a:p>
        </p:txBody>
      </p:sp>
      <p:pic>
        <p:nvPicPr>
          <p:cNvPr id="7" name="Рисунок 6" descr="C:\Users\user\Desktop\Азбука предпринимательства\1685711894275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14247" y="2796988"/>
            <a:ext cx="5432612" cy="29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93" y="2359928"/>
            <a:ext cx="6792686" cy="1080656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6666"/>
                </a:solidFill>
              </a:rPr>
              <a:t>Благодарю за внимание!</a:t>
            </a:r>
            <a:endParaRPr lang="ru-RU" sz="4400" b="1" dirty="0">
              <a:solidFill>
                <a:srgbClr val="006666"/>
              </a:solidFill>
            </a:endParaRPr>
          </a:p>
        </p:txBody>
      </p:sp>
      <p:sp>
        <p:nvSpPr>
          <p:cNvPr id="5" name="Подзаголовок 2"/>
          <p:cNvSpPr txBox="1"/>
          <p:nvPr/>
        </p:nvSpPr>
        <p:spPr>
          <a:xfrm>
            <a:off x="5279854" y="3593558"/>
            <a:ext cx="6477990" cy="177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rgbClr val="006666"/>
                </a:solidFill>
              </a:rPr>
              <a:t>ЛФУР «Бизнес-центр» </a:t>
            </a:r>
            <a:endParaRPr lang="en-US" b="1" dirty="0">
              <a:solidFill>
                <a:srgbClr val="006666"/>
              </a:solidFill>
            </a:endParaRPr>
          </a:p>
          <a:p>
            <a:pPr algn="r"/>
            <a:r>
              <a:rPr lang="en-US" b="1" dirty="0">
                <a:solidFill>
                  <a:srgbClr val="006666"/>
                </a:solidFill>
              </a:rPr>
              <a:t>+7 </a:t>
            </a:r>
            <a:r>
              <a:rPr lang="en-US" b="1" dirty="0" smtClean="0">
                <a:solidFill>
                  <a:srgbClr val="006666"/>
                </a:solidFill>
              </a:rPr>
              <a:t>(</a:t>
            </a:r>
            <a:r>
              <a:rPr lang="ru-RU" b="1" dirty="0" smtClean="0">
                <a:solidFill>
                  <a:srgbClr val="006666"/>
                </a:solidFill>
              </a:rPr>
              <a:t>965</a:t>
            </a:r>
            <a:r>
              <a:rPr lang="en-US" b="1" dirty="0" smtClean="0">
                <a:solidFill>
                  <a:srgbClr val="006666"/>
                </a:solidFill>
              </a:rPr>
              <a:t>) </a:t>
            </a:r>
            <a:r>
              <a:rPr lang="ru-RU" b="1" dirty="0" smtClean="0">
                <a:solidFill>
                  <a:srgbClr val="006666"/>
                </a:solidFill>
              </a:rPr>
              <a:t>008</a:t>
            </a:r>
            <a:r>
              <a:rPr lang="en-US" b="1" dirty="0" smtClean="0">
                <a:solidFill>
                  <a:srgbClr val="006666"/>
                </a:solidFill>
              </a:rPr>
              <a:t>-</a:t>
            </a:r>
            <a:r>
              <a:rPr lang="ru-RU" b="1" dirty="0" smtClean="0">
                <a:solidFill>
                  <a:srgbClr val="006666"/>
                </a:solidFill>
              </a:rPr>
              <a:t>04</a:t>
            </a:r>
            <a:r>
              <a:rPr lang="en-US" b="1" dirty="0" smtClean="0">
                <a:solidFill>
                  <a:srgbClr val="006666"/>
                </a:solidFill>
              </a:rPr>
              <a:t>-</a:t>
            </a:r>
            <a:r>
              <a:rPr lang="ru-RU" b="1" dirty="0" smtClean="0">
                <a:solidFill>
                  <a:srgbClr val="006666"/>
                </a:solidFill>
              </a:rPr>
              <a:t>40</a:t>
            </a:r>
            <a:endParaRPr lang="ru-RU" b="1" dirty="0" smtClean="0">
              <a:solidFill>
                <a:srgbClr val="006666"/>
              </a:solidFill>
            </a:endParaRPr>
          </a:p>
          <a:p>
            <a:pPr algn="r"/>
            <a:r>
              <a:rPr lang="ru-RU" b="1" dirty="0" smtClean="0">
                <a:solidFill>
                  <a:srgbClr val="006666"/>
                </a:solidFill>
              </a:rPr>
              <a:t>+7 (981) 221-15-20</a:t>
            </a:r>
            <a:endParaRPr lang="ru-RU" b="1" dirty="0">
              <a:solidFill>
                <a:srgbClr val="006666"/>
              </a:solidFill>
            </a:endParaRPr>
          </a:p>
          <a:p>
            <a:pPr algn="r"/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1" y="5103492"/>
            <a:ext cx="4698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66"/>
                </a:solidFill>
              </a:rPr>
              <a:t>www.lomonosov-fond.813.ru</a:t>
            </a:r>
            <a:r>
              <a:rPr lang="ru-RU" sz="2800" b="1" dirty="0">
                <a:solidFill>
                  <a:srgbClr val="006666"/>
                </a:solidFill>
              </a:rPr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03*280"/>
  <p:tag name="TABLE_ENDDRAG_RECT" val="30*132*403*280"/>
</p:tagLst>
</file>

<file path=ppt/tags/tag2.xml><?xml version="1.0" encoding="utf-8"?>
<p:tagLst xmlns:p="http://schemas.openxmlformats.org/presentationml/2006/main">
  <p:tag name="TABLE_ENDDRAG_ORIGIN_RECT" val="380*320"/>
  <p:tag name="TABLE_ENDDRAG_RECT" val="546*92*380*32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1797</Words>
  <Application>WPS Presentation</Application>
  <PresentationFormat>Произвольный</PresentationFormat>
  <Paragraphs>75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PP Pangram Sans Narrow</vt:lpstr>
      <vt:lpstr>Segoe Print</vt:lpstr>
      <vt:lpstr>Microsoft YaHei</vt:lpstr>
      <vt:lpstr>Arial</vt:lpstr>
      <vt:lpstr>Roboto</vt:lpstr>
      <vt:lpstr>Calibri Light</vt:lpstr>
      <vt:lpstr>Calibri</vt:lpstr>
      <vt:lpstr>Arial Unicode MS</vt:lpstr>
      <vt:lpstr>Тема Office</vt:lpstr>
      <vt:lpstr>Ломоносовский фонд устойчивого развития  «Бизнес-центр»  Фонд поддержки предпринимательства</vt:lpstr>
      <vt:lpstr>PowerPoint 演示文稿</vt:lpstr>
      <vt:lpstr> </vt:lpstr>
      <vt:lpstr>PowerPoint 演示文稿</vt:lpstr>
      <vt:lpstr>PowerPoint 演示文稿</vt:lpstr>
      <vt:lpstr>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Krasilnikova</dc:creator>
  <cp:lastModifiedBy>user</cp:lastModifiedBy>
  <cp:revision>241</cp:revision>
  <cp:lastPrinted>2017-01-05T11:15:00Z</cp:lastPrinted>
  <dcterms:created xsi:type="dcterms:W3CDTF">2016-11-29T08:28:00Z</dcterms:created>
  <dcterms:modified xsi:type="dcterms:W3CDTF">2025-03-31T08:29:07Z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8E6A722F33B641EF9B5593CA80F74585_13</vt:lpwstr>
  </property>
  <property fmtid="{D5CDD505-2E9C-101B-9397-08002B2CF9AE}" pid="3" name="KSOProductBuildVer">
    <vt:lpwstr>1049-12.2.0.20326</vt:lpwstr>
  </property>
</Properties>
</file>