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4630400" cy="8229600"/>
  <p:notesSz cx="8229600" cy="14630400"/>
  <p:embeddedFontLst>
    <p:embeddedFont>
      <p:font typeface="Inter" panose="020B0502030000000004" charset="0"/>
      <p:regular r:id="rId23"/>
      <p:bold r:id="rId24"/>
    </p:embeddedFont>
    <p:embeddedFont>
      <p:font typeface="Inter" panose="020B0502030000000004" pitchFamily="34" charset="-122"/>
      <p:regular r:id="rId25"/>
    </p:embeddedFont>
    <p:embeddedFont>
      <p:font typeface="Inter" panose="020B0502030000000004" pitchFamily="34" charset="-120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3357801" y="2651998"/>
            <a:ext cx="7914799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Расширенное отчётное собрание  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3309699"/>
            <a:ext cx="13042821" cy="22679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БОЛЬШЕИЖОРСКОГО ГОРОДСКОГО ПОСЕЛЕНИЯ об итогах социально-экономического развития муниципального образования за 2025 год и задачам на 2026 год</a:t>
            </a:r>
            <a:endParaRPr lang="en-US" sz="3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6848"/>
            <a:ext cx="13042821" cy="8505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 линии МБУ «Ижора»</a:t>
            </a: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общая сумма закупок составила </a:t>
            </a: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семьсот сорок тысяч девятьсот шестьдесят семь рублей</a:t>
            </a: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5105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Эти средства были направлены на текущие хозяйственные нужды поселка: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369112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Материально-техническое обеспечение.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На закупку строительных материалов, электротоваров, ремонтного инвентаря и пескосоляной смеси для зимнего содержания дорог было направлено более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двухсот двадцати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1297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Проведение акарицидной обработки территории против клещей и техническая подготовка объектов к отопительному периоду обошлись бюджету учреждения более чем в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семьдесят одну тысячу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693926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Социально-культурная деятельность и праздники.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Обеспечение праздничных мероприятий (День Победы, День ВМФ, Новый год), включая закупку цветов, символики, подарков для ветеранов, составили в сумме порядка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четырехсот сорока семи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167" y="823555"/>
            <a:ext cx="13098066" cy="6156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ЧАСТЬ 2.СОЦИАЛЬНО-ЭКОНОМИЧЕСКАЯ ФАКТУРА 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433" y="1781413"/>
            <a:ext cx="9599414" cy="51375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49705" y="2267492"/>
            <a:ext cx="3011895" cy="3315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Комплексное влияние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6949705" y="3044779"/>
            <a:ext cx="4927484" cy="6630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Социально-экономическое взаимодействие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949705" y="3987838"/>
            <a:ext cx="4927484" cy="6630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Социальная Суть и Экономическая Основа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949705" y="5096669"/>
            <a:ext cx="2708347" cy="3315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Влияющие Факторы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66167" y="7111484"/>
            <a:ext cx="13098066" cy="2945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6529"/>
            <a:ext cx="130428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 отчетном периоде в рамках благоустройства были реализованы следующие задачи: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86495"/>
            <a:ext cx="13042821" cy="25404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Arial" panose="020B0604020202020204" pitchFamily="34" charset="0"/>
              <a:buAutoNum type="arabicPeriod"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Модернизация уличного освещения: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по улицам Петросьяна, Зеленой, Октябрьской, Сургина, Межевой и Приморскому шоссе.                                                                                                                                                              Заменено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тридцать пять 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старых фонарей на современные энергосберегающие светильники</a:t>
            </a:r>
            <a:endParaRPr lang="en-US" sz="1750" dirty="0">
              <a:solidFill>
                <a:srgbClr val="272525"/>
              </a:solidFill>
              <a:latin typeface="Inter" panose="020B0502030000000004" charset="0"/>
              <a:ea typeface="Inter" panose="020B0502030000000004" pitchFamily="34" charset="-122"/>
              <a:cs typeface="Inter" panose="020B0502030000000004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Font typeface="Arial" panose="020B0604020202020204" pitchFamily="34" charset="0"/>
              <a:buAutoNum type="arabicPeriod"/>
            </a:pP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Font typeface="Arial" panose="020B0604020202020204" pitchFamily="34" charset="0"/>
              <a:buAutoNum type="arabicPeriod"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 рамках областной программы в Большой Ижоре были установлены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две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новые контейнерные площадки — по улицам Ивановская и Водопроводная.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618211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680017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587" y="1681639"/>
            <a:ext cx="6702743" cy="622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Состояние дорожной сети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97587" y="2567107"/>
            <a:ext cx="7748826" cy="2995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 рамках текущего содержания дорог было выполнено следующее: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97587" y="3063716"/>
            <a:ext cx="7748826" cy="2995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350"/>
              </a:lnSpc>
              <a:buFont typeface="Wingdings" panose="05000000000000000000" charset="0"/>
              <a:buChar char="ü"/>
            </a:pPr>
            <a:r>
              <a:rPr lang="en-US" sz="15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Первое. </a:t>
            </a:r>
            <a:r>
              <a:rPr lang="en-US" sz="15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Проведён ремонт асфальтобетонного покрытия по улице Сургина.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97587" y="3560326"/>
            <a:ext cx="7748826" cy="8986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350"/>
              </a:lnSpc>
              <a:buFont typeface="Wingdings" panose="05000000000000000000" charset="0"/>
              <a:buChar char="ü"/>
            </a:pPr>
            <a:r>
              <a:rPr lang="en-US" sz="15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Второе. </a:t>
            </a:r>
            <a:r>
              <a:rPr lang="en-US" sz="15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Для обеспечения беспрепятственного подъезда к домам частного сектора проводилось плановое грейдирование и подсыпка ям гравием. Водопроводная, Песочная, Луговая и ряд других улиц.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97587" y="4656058"/>
            <a:ext cx="7748826" cy="2995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350"/>
              </a:lnSpc>
              <a:buFont typeface="Wingdings" panose="05000000000000000000" charset="0"/>
              <a:buChar char="ü"/>
            </a:pPr>
            <a:r>
              <a:rPr lang="en-US" sz="15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Третье. Организовано</a:t>
            </a:r>
            <a:r>
              <a:rPr lang="en-US" sz="15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место отдыха для пешеходов на середине «Горы».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97587" y="5152668"/>
            <a:ext cx="7748826" cy="8986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Следует отметить, что текущее грейдирование и ямочный ремонт — это лишь временные меры. Однако в рамках имевшихся ресурсов эти шаги были необходимы для того.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97587" y="6248400"/>
            <a:ext cx="7748826" cy="2995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95682"/>
            <a:ext cx="4872633" cy="4598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Патриотика и Праздники. 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792361" y="1193602"/>
            <a:ext cx="6237089" cy="4598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Важными событиями года стали:</a:t>
            </a:r>
            <a:endParaRPr lang="en-US" sz="2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1903730"/>
            <a:ext cx="3937000" cy="21869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2361" y="3482935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92361" y="3762851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792361" y="4042767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92361" y="4322683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92361" y="4602599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92361" y="4892040"/>
            <a:ext cx="4108847" cy="9196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Обустройство центральной площади.</a:t>
            </a: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На центральной площади силами общественности и администрации было высажено </a:t>
            </a: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пятьдесят семь</a:t>
            </a: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туй.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792361" y="5907048"/>
            <a:ext cx="4108847" cy="12126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Главным итогом этой работы стало официальное присвоение площади названия </a:t>
            </a:r>
            <a:r>
              <a:rPr lang="en-US" sz="140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«Арсенальная» </a:t>
            </a:r>
            <a:r>
              <a:rPr lang="en-US" sz="140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и открытие памятного камня в честь матросов, офицеров и работников пятнадцатого Арсенала.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92361" y="7205543"/>
            <a:ext cx="4108847" cy="242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4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7682" y="1903928"/>
            <a:ext cx="2648903" cy="147161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267682" y="3482935"/>
            <a:ext cx="4108847" cy="242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5267682" y="3811310"/>
            <a:ext cx="4108847" cy="242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5267682" y="4139684"/>
            <a:ext cx="4108847" cy="242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400" dirty="0"/>
          </a:p>
        </p:txBody>
      </p:sp>
      <p:sp>
        <p:nvSpPr>
          <p:cNvPr id="17" name="Text 13"/>
          <p:cNvSpPr/>
          <p:nvPr/>
        </p:nvSpPr>
        <p:spPr>
          <a:xfrm>
            <a:off x="5267682" y="4468058"/>
            <a:ext cx="4108847" cy="242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5267682" y="4796433"/>
            <a:ext cx="4108847" cy="242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5267682" y="5124807"/>
            <a:ext cx="4108847" cy="1940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День Великой Победы.</a:t>
            </a:r>
            <a:r>
              <a:rPr lang="en-US" sz="140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</a:t>
            </a:r>
            <a:r>
              <a:rPr lang="en-US" sz="140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Девятого мая мы на высоком организационном уровне провели торжественно-траурные мероприятия: шествие Бессмертного полка и возложение цветов к мемориальному Братскому захоронению.</a:t>
            </a:r>
            <a:r>
              <a:rPr lang="en-US" sz="140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Для жителей был организован праздничный концерт и серия культурно-массовых мероприятий.</a:t>
            </a:r>
            <a:endParaRPr lang="en-US" sz="1400" dirty="0"/>
          </a:p>
        </p:txBody>
      </p:sp>
      <p:sp>
        <p:nvSpPr>
          <p:cNvPr id="20" name="Text 16"/>
          <p:cNvSpPr/>
          <p:nvPr/>
        </p:nvSpPr>
        <p:spPr>
          <a:xfrm>
            <a:off x="5267682" y="7150894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2976" y="1903928"/>
            <a:ext cx="2648903" cy="1471612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9743003" y="3482935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3" name="Text 18"/>
          <p:cNvSpPr/>
          <p:nvPr/>
        </p:nvSpPr>
        <p:spPr>
          <a:xfrm>
            <a:off x="9743003" y="3762851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4" name="Text 19"/>
          <p:cNvSpPr/>
          <p:nvPr/>
        </p:nvSpPr>
        <p:spPr>
          <a:xfrm>
            <a:off x="9743003" y="4042767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5" name="Text 20"/>
          <p:cNvSpPr/>
          <p:nvPr/>
        </p:nvSpPr>
        <p:spPr>
          <a:xfrm>
            <a:off x="9743003" y="4322683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6" name="Text 21"/>
          <p:cNvSpPr/>
          <p:nvPr/>
        </p:nvSpPr>
        <p:spPr>
          <a:xfrm>
            <a:off x="9743003" y="4602599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7" name="Text 22"/>
          <p:cNvSpPr/>
          <p:nvPr/>
        </p:nvSpPr>
        <p:spPr>
          <a:xfrm>
            <a:off x="9743003" y="4882515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8" name="Text 23"/>
          <p:cNvSpPr/>
          <p:nvPr/>
        </p:nvSpPr>
        <p:spPr>
          <a:xfrm>
            <a:off x="9743003" y="5171956"/>
            <a:ext cx="4108847" cy="9196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Социальная забота и поддержка СВО.</a:t>
            </a:r>
            <a:r>
              <a:rPr lang="en-US" sz="1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В конце года администрация и МБУ «Ижора» уделили особое внимание созданию праздничной атмосферы.</a:t>
            </a:r>
            <a:endParaRPr lang="en-US" sz="1400" dirty="0"/>
          </a:p>
        </p:txBody>
      </p:sp>
      <p:sp>
        <p:nvSpPr>
          <p:cNvPr id="29" name="Text 24"/>
          <p:cNvSpPr/>
          <p:nvPr/>
        </p:nvSpPr>
        <p:spPr>
          <a:xfrm>
            <a:off x="9743003" y="6186964"/>
            <a:ext cx="4108847" cy="776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Осуществлялась социальная работа. Были закуплены и вручены подарки детям, многодетным семья, а также </a:t>
            </a:r>
            <a:r>
              <a:rPr lang="en-US" sz="11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семьям наших защитников, участников Специальной военной операции</a:t>
            </a:r>
            <a:r>
              <a:rPr lang="en-US" sz="11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150" dirty="0"/>
          </a:p>
        </p:txBody>
      </p:sp>
      <p:sp>
        <p:nvSpPr>
          <p:cNvPr id="30" name="Text 25"/>
          <p:cNvSpPr/>
          <p:nvPr/>
        </p:nvSpPr>
        <p:spPr>
          <a:xfrm>
            <a:off x="9743003" y="7049095"/>
            <a:ext cx="4108847" cy="1940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pic>
        <p:nvPicPr>
          <p:cNvPr id="31" name="Изображение 30" descr="ту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691640"/>
            <a:ext cx="4225925" cy="3169285"/>
          </a:xfrm>
          <a:prstGeom prst="rect">
            <a:avLst/>
          </a:prstGeom>
        </p:spPr>
      </p:pic>
      <p:pic>
        <p:nvPicPr>
          <p:cNvPr id="35" name="Изображение 34" descr="0wWw4YxyXMTkWViXYd-870Sr7oK7YEupUqrmnpj4FesGsB3bM9E7nIf7kop_iSUogXrfvL2mdUNUkXI9ebO_qg06"/>
          <p:cNvPicPr>
            <a:picLocks noChangeAspect="1"/>
          </p:cNvPicPr>
          <p:nvPr/>
        </p:nvPicPr>
        <p:blipFill>
          <a:blip r:embed="rId3"/>
          <a:srcRect l="5392" r="5625"/>
          <a:stretch>
            <a:fillRect/>
          </a:stretch>
        </p:blipFill>
        <p:spPr>
          <a:xfrm>
            <a:off x="5257800" y="1718945"/>
            <a:ext cx="4118610" cy="3084830"/>
          </a:xfrm>
          <a:prstGeom prst="rect">
            <a:avLst/>
          </a:prstGeom>
        </p:spPr>
      </p:pic>
      <p:pic>
        <p:nvPicPr>
          <p:cNvPr id="36" name="Изображение 35" descr="08oQY6wAnthWzTAT1xrKBtRIGY_JAiGWbf1L7CBl_cx4r8gIeMdpwRtPFfFXCKc9dyS1Lfm3AB_8qnIsg-dlrC6h"/>
          <p:cNvPicPr>
            <a:picLocks noChangeAspect="1"/>
          </p:cNvPicPr>
          <p:nvPr/>
        </p:nvPicPr>
        <p:blipFill>
          <a:blip r:embed="rId4"/>
          <a:srcRect t="13511"/>
          <a:stretch>
            <a:fillRect/>
          </a:stretch>
        </p:blipFill>
        <p:spPr>
          <a:xfrm>
            <a:off x="9732010" y="1730375"/>
            <a:ext cx="4055110" cy="30568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4479846" y="2391013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Часть 3.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1789867" y="3190518"/>
            <a:ext cx="1105054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АНАЛИТИЧЕСКАЯ: «ЦЕНА ПАДЕНИЯ»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423945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85751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475565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4479846" y="2960846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Часть 4. 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2689622" y="3760351"/>
            <a:ext cx="925103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ПЛАНЫ НА ТЕКУЩИЙ ПЕРИОД: 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1452324" y="4559856"/>
            <a:ext cx="1172575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ОТ «ТУШЕНИЯ ПОЖАРОВ» К РАЗВИТИЮ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1152"/>
            <a:ext cx="6710005" cy="496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Сегодня на отчете докладывают: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359575"/>
            <a:ext cx="13042821" cy="2159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679490" y="1700570"/>
            <a:ext cx="6556415" cy="5887760"/>
          </a:xfrm>
          <a:prstGeom prst="roundRect">
            <a:avLst>
              <a:gd name="adj" fmla="val 1942"/>
            </a:avLst>
          </a:prstGeom>
          <a:solidFill>
            <a:srgbClr val="CCCCCC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825585"/>
            <a:ext cx="3942755" cy="43464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8200" y="6297097"/>
            <a:ext cx="3175516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Глава МО 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838200" y="6738342"/>
            <a:ext cx="4925854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Саркисян Мартин Рафаелович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838200" y="7179588"/>
            <a:ext cx="2381607" cy="2976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7402116" y="1700570"/>
            <a:ext cx="6556415" cy="5887760"/>
          </a:xfrm>
          <a:prstGeom prst="roundRect">
            <a:avLst>
              <a:gd name="adj" fmla="val 1942"/>
            </a:avLst>
          </a:prstGeom>
          <a:solidFill>
            <a:srgbClr val="CCCCCC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26" y="1825585"/>
            <a:ext cx="3492937" cy="434649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60826" y="6297097"/>
            <a:ext cx="3642360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Глава Администрации</a:t>
            </a:r>
            <a:endParaRPr lang="en-US" sz="2500" dirty="0"/>
          </a:p>
        </p:txBody>
      </p:sp>
      <p:sp>
        <p:nvSpPr>
          <p:cNvPr id="12" name="Text 8"/>
          <p:cNvSpPr/>
          <p:nvPr/>
        </p:nvSpPr>
        <p:spPr>
          <a:xfrm>
            <a:off x="7560826" y="6738342"/>
            <a:ext cx="4904780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Ковальчук Вадим Эдуардович</a:t>
            </a:r>
            <a:endParaRPr lang="en-US" sz="2500" dirty="0"/>
          </a:p>
        </p:txBody>
      </p:sp>
      <p:sp>
        <p:nvSpPr>
          <p:cNvPr id="13" name="Text 9"/>
          <p:cNvSpPr/>
          <p:nvPr/>
        </p:nvSpPr>
        <p:spPr>
          <a:xfrm>
            <a:off x="7560826" y="7246263"/>
            <a:ext cx="6238994" cy="2159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9844"/>
            <a:ext cx="7556421" cy="18073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 сентябре 2025 года был сформирован новый состав совета депутатов. 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2712958"/>
            <a:ext cx="7556421" cy="285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93790" y="3182541"/>
            <a:ext cx="7556421" cy="10697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За период с января по сентябрь советом депутатов предыдущего созыва было принято 26 решений, с сентября по декабрь новым составом депутатов было принято 30 решений.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93790" y="4436626"/>
            <a:ext cx="7556421" cy="7131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 декабре 2025 года был принят бюджет на 2026 год и плановый 2027 и 2028 года. 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93790" y="5395555"/>
            <a:ext cx="7556421" cy="18073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Депутатский корпус работает в тесном взаимодействии с администрацией поселения и администрацией Ломоносовского муниципального района. </a:t>
            </a:r>
            <a:endParaRPr lang="en-US" sz="1850" b="1" dirty="0">
              <a:solidFill>
                <a:srgbClr val="0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endParaRPr lang="en-US" sz="1850" b="1" dirty="0">
              <a:solidFill>
                <a:srgbClr val="0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 планах развития поселения активное участие в региональных программах по ремонту дорог, благоустройству, развитию культуры и спорта.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93790" y="7268408"/>
            <a:ext cx="2409944" cy="3012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5258"/>
            <a:ext cx="5460206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Часть 1.Работа Администрации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1631275"/>
            <a:ext cx="843653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Организационная структура: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2680216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Штатная численность администрации поселения составляет десять человек.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Структура выстроена так, чтобы ни одно направление жизни поселка не осталось без профессионального контроля.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66117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Управленческий аппарат представлен главой администрации и двумя заместителями.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279225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Основной объем работы по ключевым направлениям распределен между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тремя главными специалистами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89727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Первое направление — управление имущественным комплексом и жилищная политика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51533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Второе направление — межведомственное взаимодействие и общественная безопасность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13338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Третье направление — муниципальный контроль и информационные системы.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75143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19469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Нормотворчество: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8187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 рамках реализации </a:t>
            </a:r>
            <a:r>
              <a:rPr lang="en-US" sz="1750" b="1" u="sng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полномочий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по решению вопросов местного значения было издано: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199930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​"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Сто семьдесят три постановления, документы регламентирующие важные аспекты жизни поселения.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267914"/>
            <a:ext cx="226814" cy="226814"/>
          </a:xfrm>
          <a:prstGeom prst="roundRect">
            <a:avLst>
              <a:gd name="adj" fmla="val 42003"/>
            </a:avLst>
          </a:prstGeom>
          <a:noFill/>
          <a:ln w="22860">
            <a:solidFill>
              <a:srgbClr val="4950BC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93790" y="4642128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​"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Тридцать три распоряжения по основной деятельности – оперативные вопросы управления, контрольной деятельности.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4710113"/>
            <a:ext cx="226814" cy="226814"/>
          </a:xfrm>
          <a:prstGeom prst="roundRect">
            <a:avLst>
              <a:gd name="adj" fmla="val 42003"/>
            </a:avLst>
          </a:prstGeom>
          <a:noFill/>
          <a:ln w="22860">
            <a:solidFill>
              <a:srgbClr val="4950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93790" y="544722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​"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Двести пять распоряжений по личному составу.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515213"/>
            <a:ext cx="226814" cy="226814"/>
          </a:xfrm>
          <a:prstGeom prst="roundRect">
            <a:avLst>
              <a:gd name="adj" fmla="val 42003"/>
            </a:avLst>
          </a:prstGeom>
          <a:noFill/>
          <a:ln w="22860">
            <a:solidFill>
              <a:srgbClr val="4950BC"/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4742"/>
            <a:ext cx="708314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Муниципальные услуги.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7149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15809"/>
            <a:ext cx="130428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Важным аспектом деятельности администрации является предоставление  муниципальных услуг и работа с обращениями граждан.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777978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Общий объем входящей корреспонденции за отчетный период составил более трёх тысяч документов.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Это постоянный поток служебной информации, требующий оперативной обработки и правовой экспертизы.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758934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Анализ поступивших запросов показывает, что в 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приоритете остаются вопросы жилищно-коммунального хозяйства и благоустройства, земельные и градостроительные темы.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3428"/>
            <a:ext cx="3969425" cy="496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Бюджет. 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293971"/>
            <a:ext cx="3175516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Доходная часть. 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93790" y="1857494"/>
            <a:ext cx="13042821" cy="2699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Общий объем доходов поселения утвержден в сумме сорок семь миллионов восемьсот одна тысяча рублей.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2548" y="2252424"/>
            <a:ext cx="8145185" cy="445079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316664" y="4209499"/>
            <a:ext cx="1887279" cy="5135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Входящий бюджет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082365" y="4180541"/>
            <a:ext cx="1887279" cy="5135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Распределение средств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754292" y="4189814"/>
            <a:ext cx="1887279" cy="5135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Итоговые расходы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93790" y="6828234"/>
            <a:ext cx="13042821" cy="6479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Структура поступлений:Почти пятнадцать миллионов рублей — это безвозмездные поступления из вышестоящих бюджетов. Таким образом, наше поселение почти на тридцать процентов зависит от дотаций и субсидий. Собственная налоговая база пока не позволяет нам в полной мере покрывать все потребности территории.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776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Расходная часть.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89183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Общий объем расходов зафиксирован на уровне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сорок восемь миллионов восемьсот сорок восемь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 Анализ структуры расходов показывает, что основной массив средств — более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двадцати трех миллионов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— направлен на обеспечение деятельности администрации и исполнение общепоселковых функций.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333042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На благоустройство территории в бюджете было заложено порядка десяти миллионов рублей, на молодежную политику и культуру — восемь миллионов.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313998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Бюджет отчетного года остается дефицитным. Разница между нашими доходами и необходимыми тратами составляет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один миллион сорок семь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 Это означает, что мы вынуждены работать в режиме экономии.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9663"/>
            <a:ext cx="13042821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 линии администрации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общая сумма исполненных обязательств составила 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один миллион восемьсот семьдесят четыре тысячи семьсот один рубль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227195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Расходы были распределены по следующим направлениям: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890004"/>
            <a:ext cx="13042821" cy="39921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Информационное сопровождение и открытость.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На публикации в официальных СМИ (газета «Балтийский луч», издательский центр «Ломоносовский») и техническое обслуживание сайта поселения было направлено более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двухсот пятидесяти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Оказание юридических услуг, расчет платы за социальный найм, а также выполнение кадастровых работ и подготовка технических планов для объектов водоснабжения составили в сумме более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четырехсот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Обеспечение безопасности и систем связи.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 На услуги по охране муниципального имущества, передачу тревожных сигналов и техническое обслуживание систем оповещения выделено более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пятисот пятидесяти тысяч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Затраты на устройство новой контейнерной площадки для сбора твёрдых бытовых отходов с учётом областной субсидии составили </a:t>
            </a:r>
            <a:r>
              <a:rPr lang="en-US" sz="1750" b="1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шестьсот шестьдесят пять тысяч семьсот сорок восемь рублей</a:t>
            </a:r>
            <a:r>
              <a:rPr lang="en-US" sz="1750" dirty="0">
                <a:solidFill>
                  <a:srgbClr val="272525"/>
                </a:solidFill>
                <a:latin typeface="Inter" panose="020B0502030000000004" charset="0"/>
                <a:ea typeface="Inter" panose="020B0502030000000004" pitchFamily="34" charset="-122"/>
                <a:cs typeface="Inter" panose="020B0502030000000004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7602</Words>
  <Application>WPS Presentation</Application>
  <PresentationFormat>On-screen Show (16:9)</PresentationFormat>
  <Paragraphs>151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Inter Bold</vt:lpstr>
      <vt:lpstr>Inter</vt:lpstr>
      <vt:lpstr>Inter Bold</vt:lpstr>
      <vt:lpstr>Inter Bold</vt:lpstr>
      <vt:lpstr>Inter</vt:lpstr>
      <vt:lpstr>Inter</vt:lpstr>
      <vt:lpstr>Calibri</vt:lpstr>
      <vt:lpstr>Microsoft YaHei</vt:lpstr>
      <vt:lpstr>Arial Unicode MS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No Pasaran</cp:lastModifiedBy>
  <cp:revision>3</cp:revision>
  <dcterms:created xsi:type="dcterms:W3CDTF">2026-02-10T22:04:00Z</dcterms:created>
  <dcterms:modified xsi:type="dcterms:W3CDTF">2026-02-10T22:28:20Z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CEAD1E4DD63243BCA26A28EB088CF357_12</vt:lpwstr>
  </property>
  <property fmtid="{D5CDD505-2E9C-101B-9397-08002B2CF9AE}" pid="3" name="KSOProductBuildVer">
    <vt:lpwstr>1049-12.2.0.23196</vt:lpwstr>
  </property>
</Properties>
</file>